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71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71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65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82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45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99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93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597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227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6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319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17109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683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817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45091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5117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7188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61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7C3F878-F5E8-489B-AC8A-64F2A7E22C28}" type="datetimeFigureOut">
              <a:rPr lang="en-US" smtClean="0"/>
              <a:pPr/>
              <a:t>9/14/2021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51FC063-5EA9-49AF-AFAF-D68C9E82B2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67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wSVnWK--ig" TargetMode="External"/><Relationship Id="rId2" Type="http://schemas.openxmlformats.org/officeDocument/2006/relationships/hyperlink" Target="https://www.mudandadventure.com/toughest-ice-promo-video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Designing the event experience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Poudevigne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08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Clearly define the characteristics of the event experience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Recognize the importance of designing an event experience that creates meaning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 how to develop an event experience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Appreciate that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stakeholders will have varied experiences</a:t>
            </a:r>
          </a:p>
          <a:p>
            <a:pPr marL="457200" lvl="0" indent="-45720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how the unique elements of an event impact the experience</a:t>
            </a:r>
          </a:p>
          <a:p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87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and implementation are only effective if the event is attractive and compels an audience to attend (Morgan, 2008)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competition, atmosphere, expectations, and entertainment create meaning; meaning creates and experience.</a:t>
            </a:r>
          </a:p>
          <a:p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 Economy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Consumers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desire occurrences beyond the goods or services alone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(Pine &amp; Gilmore,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1999).</a:t>
            </a:r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35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the sport &amp; fitness Event Experience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385" y="2239353"/>
            <a:ext cx="7995138" cy="4525963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meant to be memorable and to engage in a personal way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Experiences are subjective and heterogeneous.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 &amp; fitness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 design is meant for the guests (usually considered to be the fans and other spectators), but there are a number of other key stakeholders whose experiences matter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greatly: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Athletes, volunteers, staff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Sponsors and media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Local residents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179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Experiences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5" y="2490135"/>
            <a:ext cx="7240304" cy="3444997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cannot be designed and delivered like products due to the subjectivity and heterogeneity of the individual (Petterson &amp; Getz, 2009)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Generic experiences: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ccur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any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Relate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to the individual’s state of mind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	expectations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event rather than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theme, concept,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setting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Can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 staged to meet the more customary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expectations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621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</a:t>
            </a: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Experiences </a:t>
            </a:r>
            <a:r>
              <a:rPr lang="en-A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(cont.)</a:t>
            </a:r>
            <a:endParaRPr lang="en-A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A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experiences</a:t>
            </a:r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1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Are specifically related to that event, and what makes it unique</a:t>
            </a:r>
          </a:p>
          <a:p>
            <a:pPr lvl="1"/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Specific expectations for stakeholders include:</a:t>
            </a:r>
          </a:p>
          <a:p>
            <a:pPr lvl="2"/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Intensity: strength of the event experience</a:t>
            </a:r>
          </a:p>
          <a:p>
            <a:pPr lvl="2"/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Duration: length the experience stays present for the attendee</a:t>
            </a:r>
          </a:p>
          <a:p>
            <a:pPr lvl="2"/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 felt by the attendee</a:t>
            </a:r>
          </a:p>
        </p:txBody>
      </p:sp>
    </p:spTree>
    <p:extLst>
      <p:ext uri="{BB962C8B-B14F-4D97-AF65-F5344CB8AC3E}">
        <p14:creationId xmlns:p14="http://schemas.microsoft.com/office/powerpoint/2010/main" val="125282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6490"/>
            <a:ext cx="8229600" cy="1143000"/>
          </a:xfrm>
        </p:spPr>
        <p:txBody>
          <a:bodyPr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 Dimensions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385" y="2342647"/>
            <a:ext cx="7697004" cy="3984074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Mannell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Kleiber (1997) posit three dimensions of experience: conative, cognitive, and affective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Conative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 describes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experience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actual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behavior.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 relates to making sense of the experience through awareness, perception, memory, learning, and judgment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Affective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 concerns the emotion or feelings associated with the experience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919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 Economy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14100"/>
            <a:ext cx="8229600" cy="4708525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Pine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Gilmore’s (1999)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Experience Economy,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authors discuss two dimensions of experience: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participation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connection</a:t>
            </a:r>
            <a:r>
              <a:rPr 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is anchored by: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Active participation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Passive participation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Connection is anchored by: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Absorption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Immersion</a:t>
            </a:r>
          </a:p>
          <a:p>
            <a:pPr marL="365760" lvl="1" indent="0">
              <a:buNone/>
            </a:pP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07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 Realms of Experience 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incorporating the two dimensions, four broad categories of experiences can be illustrated according to where they fall into the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spectra: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Entertainment experiences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Educational experiences</a:t>
            </a:r>
          </a:p>
          <a:p>
            <a:pPr lvl="1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Escapist experiences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Aesthetic experiences</a:t>
            </a:r>
          </a:p>
          <a:p>
            <a:pPr lvl="1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776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37138"/>
            <a:ext cx="8229600" cy="1143000"/>
          </a:xfrm>
        </p:spPr>
        <p:txBody>
          <a:bodyPr>
            <a:normAutofit/>
          </a:bodyPr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Designing Experiences: Theming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333" y="2460528"/>
            <a:ext cx="7662334" cy="3852110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Theming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event is not merely decorations; it should alter the attendees’ sense of time and reality through tangible and memorable cues that leave lasting impressions (Getz, 2012)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 impressions that foster meaning, the theme should convey a story using symbolic elements like logos, flags, color schemes, and displays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elements should be layered throughout the event spaces and places the attendees gather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93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Designing Experiences: Theming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377165"/>
            <a:ext cx="6965244" cy="3175795"/>
          </a:xfrm>
        </p:spPr>
        <p:txBody>
          <a:bodyPr>
            <a:normAutofit/>
          </a:bodyPr>
          <a:lstStyle/>
          <a:p>
            <a:r>
              <a:rPr lang="en-A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further immerse the attendee in the event theme, the design efforts should:</a:t>
            </a:r>
          </a:p>
          <a:p>
            <a:pPr lvl="1"/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Maximize positive cues and minimize negative cues</a:t>
            </a:r>
          </a:p>
          <a:p>
            <a:pPr lvl="1"/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	Use memorabilia to further enhance the theme</a:t>
            </a:r>
          </a:p>
          <a:p>
            <a:endParaRPr lang="en-A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431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38" y="102491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Designing the Experience: Creating </a:t>
            </a:r>
            <a:r>
              <a:rPr lang="en-A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Liminality</a:t>
            </a:r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0693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A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 &amp; fitness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 tends to elicit a sense of something more important that transcends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 &amp; fitness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itself and creates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in the atmosphere that can be shared by all (Chalip, 2006)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ts val="3000"/>
              </a:lnSpc>
              <a:spcBef>
                <a:spcPts val="0"/>
              </a:spcBef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core of an experience is a zone that creates meaning that transcends the person and creates meaning outside of normal every day 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life: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Liminal: zone created by ritualistic or spiritual event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Liminoid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zone created by secular events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These zones defined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spatial and temporal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term that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engendered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the event design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programming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090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Designing the Experience: Engaging the Senses 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5024" y="2396718"/>
            <a:ext cx="6935250" cy="3877336"/>
          </a:xfrm>
        </p:spPr>
        <p:txBody>
          <a:bodyPr>
            <a:noAutofit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 can be enhanced by stimulating the senses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Engaging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senses is a balancing act, and the event design should immerse the attendees in the experience, thereby drawing them in, but avoiding sensory overload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areas for socializing, music and other sounds should not be set to a volume that disallows conversation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465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1186268"/>
            <a:ext cx="6798734" cy="1303867"/>
          </a:xfrm>
        </p:spPr>
        <p:txBody>
          <a:bodyPr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Co-creating Experiences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492" y="2490135"/>
            <a:ext cx="7924800" cy="3444997"/>
          </a:xfrm>
        </p:spPr>
        <p:txBody>
          <a:bodyPr>
            <a:noAutofit/>
          </a:bodyPr>
          <a:lstStyle/>
          <a:p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Co-creation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a design tool that provides additional value to an event, by allowing the attendee high quality interactions with the event (Prahalad &amp; Ramaswamy, 2004; Van Limburg, 2008)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co-creation to occur, the attendee and event must work jointly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goal of co-creation is to move the attendee from passive-absorbed participant to active-immersed participant within the Four Realm Experience </a:t>
            </a:r>
            <a:r>
              <a:rPr lang="en-US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dimensions.</a:t>
            </a:r>
            <a:endParaRPr lang="en-A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40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1243583"/>
            <a:ext cx="6798734" cy="1303867"/>
          </a:xfrm>
        </p:spPr>
        <p:txBody>
          <a:bodyPr/>
          <a:lstStyle/>
          <a:p>
            <a:r>
              <a:rPr lang="en-A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Meanings Attached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153" y="2357885"/>
            <a:ext cx="8229600" cy="4525963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sport &amp; fitness,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meaning is conveyed through the symbolic elements used to create the liminoid zone: ceremony, ritual, logos, flags, banners, and color schemes (Chalip, 2006; Getz, 2012)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Meaning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attached to an experience; it is highly dependent on the interaction between the event theme and the interpretations by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attendee.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sport &amp; fitness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 managers must address attendees’ need for meaning by understanding the role of meaning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to evoke meaning through the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event.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51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8"/>
            <a:ext cx="6798734" cy="381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Assignment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6864" y="1760562"/>
            <a:ext cx="6798736" cy="4010798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Watch the videos for this week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 smtClean="0"/>
              <a:t>Make sure you understand the purposes of each fan experience.  Who are the targets? Are these fans or participants?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i="1" dirty="0"/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>
                <a:hlinkClick r:id="rId2"/>
              </a:rPr>
              <a:t>https://</a:t>
            </a:r>
            <a:r>
              <a:rPr lang="en-US" i="1" dirty="0" smtClean="0">
                <a:hlinkClick r:id="rId2"/>
              </a:rPr>
              <a:t>www.mudandadventure.com/toughest-ice-promo-video</a:t>
            </a:r>
            <a:endParaRPr lang="en-US" i="1" dirty="0"/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/>
              <a:t/>
            </a:r>
            <a:br>
              <a:rPr lang="en-US" i="1"/>
            </a:br>
            <a:r>
              <a:rPr lang="en-US" i="1" smtClean="0">
                <a:hlinkClick r:id="rId3"/>
              </a:rPr>
              <a:t>https</a:t>
            </a:r>
            <a:r>
              <a:rPr lang="en-US" i="1" dirty="0">
                <a:hlinkClick r:id="rId3"/>
              </a:rPr>
              <a:t>://www.youtube.com/watch?v=CwSVnWK--</a:t>
            </a:r>
            <a:r>
              <a:rPr lang="en-US" i="1" dirty="0" smtClean="0">
                <a:hlinkClick r:id="rId3"/>
              </a:rPr>
              <a:t>ig</a:t>
            </a:r>
            <a:endParaRPr lang="en-US" i="1" dirty="0" smtClean="0"/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i="1" dirty="0"/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en-US" i="1" dirty="0" smtClean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Recall the purpose you provided for your event the previous week.</a:t>
            </a:r>
          </a:p>
          <a:p>
            <a:pPr marL="457200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What you need to do is post in the discussion board addressing the following topics: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What is the sport &amp; fitness experience you are creating?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What makes your event/experience memorable?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What about the sport &amp; fitness event design will stand out to the participants?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What makes your event unique?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How will you address the conative, cognitive, and affective dimensions of the participants?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How will you connect with the participants?</a:t>
            </a:r>
          </a:p>
          <a:p>
            <a:pPr marL="914400" lvl="1" indent="-4572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How will you develop an impression on the participants?</a:t>
            </a:r>
          </a:p>
          <a:p>
            <a:pPr marL="914400" lvl="1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dirty="0" smtClean="0"/>
              <a:t>What meanings are attached to your event?</a:t>
            </a:r>
          </a:p>
          <a:p>
            <a:pPr marL="914400" lvl="1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46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Assignment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938" y="2379785"/>
            <a:ext cx="7901354" cy="3856892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 startAt="4"/>
            </a:pPr>
            <a:r>
              <a:rPr lang="en-US" b="1" i="1" dirty="0" smtClean="0"/>
              <a:t>If you are having a hard time answering these questions, then go back and watch the other videos and answer them for the promos.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b="1" i="1" dirty="0" smtClean="0"/>
          </a:p>
          <a:p>
            <a:pPr marL="457200" indent="-457200">
              <a:spcBef>
                <a:spcPts val="0"/>
              </a:spcBef>
              <a:spcAft>
                <a:spcPts val="0"/>
              </a:spcAft>
              <a:buAutoNum type="arabicPeriod" startAt="5"/>
            </a:pPr>
            <a:r>
              <a:rPr lang="en-US" dirty="0" smtClean="0"/>
              <a:t>Once you have answered these questions on the discussion post, you need to develop a 30 second – 1 minute promo video for your event.  </a:t>
            </a:r>
            <a:r>
              <a:rPr lang="en-US" i="1" dirty="0" smtClean="0"/>
              <a:t>This means, it should NOT be you sitting in front of the computer speaking.  </a:t>
            </a:r>
            <a:r>
              <a:rPr lang="en-US" dirty="0" smtClean="0"/>
              <a:t>Note, the video needs to be uploaded in </a:t>
            </a:r>
            <a:r>
              <a:rPr lang="en-US" dirty="0" err="1" smtClean="0"/>
              <a:t>youtube</a:t>
            </a:r>
            <a:r>
              <a:rPr lang="en-US" dirty="0" smtClean="0"/>
              <a:t> and made UNLISTED.  </a:t>
            </a:r>
            <a:r>
              <a:rPr lang="en-US" u="sng" dirty="0" smtClean="0"/>
              <a:t>DO NOT make it private.  </a:t>
            </a:r>
            <a:r>
              <a:rPr lang="en-US" dirty="0" smtClean="0"/>
              <a:t>Place the link after your written description answering the questions about your event.</a:t>
            </a:r>
            <a:r>
              <a:rPr lang="en-US" i="1" dirty="0" smtClean="0"/>
              <a:t>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i="1" dirty="0"/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 smtClean="0">
                <a:solidFill>
                  <a:srgbClr val="FF0000"/>
                </a:solidFill>
              </a:rPr>
              <a:t>Your post is on the date selected in syllabus.  It should include a narrative answering the questions typed in the discussion AND a link to your </a:t>
            </a:r>
            <a:r>
              <a:rPr lang="en-US" i="1" dirty="0" err="1" smtClean="0">
                <a:solidFill>
                  <a:srgbClr val="FF0000"/>
                </a:solidFill>
              </a:rPr>
              <a:t>youtube</a:t>
            </a:r>
            <a:r>
              <a:rPr lang="en-US" i="1" dirty="0" smtClean="0">
                <a:solidFill>
                  <a:srgbClr val="FF0000"/>
                </a:solidFill>
              </a:rPr>
              <a:t> promo video.  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i="1" dirty="0" smtClean="0">
                <a:solidFill>
                  <a:srgbClr val="0000FF"/>
                </a:solidFill>
              </a:rPr>
              <a:t>Classmates need to write a constructive critique on two of the events by the due date/time. Date is on syllabus  There does NOT need to be a discussion.  Instead, provide suggestions for your classmates about improvement for their event.</a:t>
            </a:r>
            <a:endParaRPr lang="en-US" dirty="0" smtClean="0">
              <a:solidFill>
                <a:srgbClr val="0000FF"/>
              </a:solidFill>
            </a:endParaRPr>
          </a:p>
          <a:p>
            <a:pPr marL="914400" lvl="1" indent="-4572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3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emojipop.net/data/images/emoji_set_46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066" y="1296254"/>
            <a:ext cx="4381257" cy="4381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516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5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Main references</a:t>
            </a:r>
            <a:endParaRPr lang="en-US" sz="35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800" cap="none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Aicher</a:t>
            </a:r>
            <a:r>
              <a:rPr lang="en-US" sz="18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cap="non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T., </a:t>
            </a:r>
            <a:r>
              <a:rPr lang="en-US" sz="1800" cap="none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Paule‑Koba</a:t>
            </a:r>
            <a:r>
              <a:rPr lang="en-US" sz="1800" cap="non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A., &amp; Newland</a:t>
            </a:r>
            <a:r>
              <a:rPr lang="en-US" sz="1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B. </a:t>
            </a:r>
            <a:r>
              <a:rPr lang="en-US" sz="1800" cap="non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(2015</a:t>
            </a:r>
            <a:r>
              <a:rPr lang="en-US" sz="180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1800" i="1" cap="non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sport &amp; fitness </a:t>
            </a:r>
            <a:r>
              <a:rPr lang="en-US" sz="1800" i="1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Facility and Event Management</a:t>
            </a:r>
            <a:r>
              <a:rPr lang="en-US" sz="1800" cap="none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Burlington, MA: Jones and Bartlett Learning.</a:t>
            </a:r>
          </a:p>
        </p:txBody>
      </p:sp>
    </p:spTree>
    <p:extLst>
      <p:ext uri="{BB962C8B-B14F-4D97-AF65-F5344CB8AC3E}">
        <p14:creationId xmlns:p14="http://schemas.microsoft.com/office/powerpoint/2010/main" val="378388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258</TotalTime>
  <Words>1296</Words>
  <Application>Microsoft Office PowerPoint</Application>
  <PresentationFormat>On-screen Show (4:3)</PresentationFormat>
  <Paragraphs>104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Garamond</vt:lpstr>
      <vt:lpstr>Times New Roman</vt:lpstr>
      <vt:lpstr>Organic</vt:lpstr>
      <vt:lpstr>Designing the event experience</vt:lpstr>
      <vt:lpstr>Objectives</vt:lpstr>
      <vt:lpstr>Introduction</vt:lpstr>
      <vt:lpstr>Creating the sport &amp; fitness Event Experience</vt:lpstr>
      <vt:lpstr>Characteristics of Experiences</vt:lpstr>
      <vt:lpstr>Characteristics of Experiences (cont.)</vt:lpstr>
      <vt:lpstr>Experience Dimensions</vt:lpstr>
      <vt:lpstr>Experience Economy</vt:lpstr>
      <vt:lpstr>Four Realms of Experience </vt:lpstr>
      <vt:lpstr>Designing Experiences: Theming</vt:lpstr>
      <vt:lpstr>Designing Experiences: Theming</vt:lpstr>
      <vt:lpstr>Designing the Experience: Creating Liminality </vt:lpstr>
      <vt:lpstr>Designing the Experience: Engaging the Senses </vt:lpstr>
      <vt:lpstr>Co-creating Experiences</vt:lpstr>
      <vt:lpstr>Meanings Attached</vt:lpstr>
      <vt:lpstr>Assignment</vt:lpstr>
      <vt:lpstr>Assignment</vt:lpstr>
      <vt:lpstr>PowerPoint Presentation</vt:lpstr>
      <vt:lpstr>Main references</vt:lpstr>
    </vt:vector>
  </TitlesOfParts>
  <Company>University of Delaware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Sport Event &amp; Facility Management</dc:title>
  <dc:creator>Melanie Poudevigne</dc:creator>
  <cp:lastModifiedBy>Melanie Poudevigne</cp:lastModifiedBy>
  <cp:revision>36</cp:revision>
  <dcterms:created xsi:type="dcterms:W3CDTF">2014-07-28T19:28:30Z</dcterms:created>
  <dcterms:modified xsi:type="dcterms:W3CDTF">2021-09-14T15:07:16Z</dcterms:modified>
</cp:coreProperties>
</file>